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Fredoka One" panose="02000000000000000000"/>
      <p:regular r:id="rId16"/>
    </p:embeddedFont>
    <p:embeddedFont>
      <p:font typeface="Overpass" panose="00000500000000000000"/>
      <p:regular r:id="rId17"/>
    </p:embeddedFont>
    <p:embeddedFont>
      <p:font typeface="Open Sans Bold" panose="020B0806030504020204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GIF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GIF"/><Relationship Id="rId2" Type="http://schemas.openxmlformats.org/officeDocument/2006/relationships/image" Target="../media/image9.GIF"/><Relationship Id="rId1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GIF"/><Relationship Id="rId1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GIF"/><Relationship Id="rId1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GIF"/><Relationship Id="rId2" Type="http://schemas.openxmlformats.org/officeDocument/2006/relationships/image" Target="../media/image9.GIF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jpeg"/><Relationship Id="rId3" Type="http://schemas.openxmlformats.org/officeDocument/2006/relationships/image" Target="../media/image2.svg"/><Relationship Id="rId2" Type="http://schemas.openxmlformats.org/officeDocument/2006/relationships/image" Target="../media/image12.png"/><Relationship Id="rId1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Relationship Id="rId3" Type="http://schemas.openxmlformats.org/officeDocument/2006/relationships/image" Target="../media/image3.svg"/><Relationship Id="rId2" Type="http://schemas.openxmlformats.org/officeDocument/2006/relationships/image" Target="../media/image14.png"/><Relationship Id="rId1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GIF"/><Relationship Id="rId2" Type="http://schemas.openxmlformats.org/officeDocument/2006/relationships/image" Target="../media/image4.sv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openxmlformats.org/officeDocument/2006/relationships/image" Target="../media/image1.GIF"/><Relationship Id="rId1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212401" y="2291996"/>
            <a:ext cx="15555091" cy="5867285"/>
            <a:chOff x="0" y="0"/>
            <a:chExt cx="20740121" cy="7823046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0740121" cy="5089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latin typeface="Fredoka One" panose="02000000000000000000"/>
                </a:rPr>
                <a:t>UNIT KAJIAN KEPRAMUKAAN</a:t>
              </a:r>
              <a:endParaRPr lang="en-US" sz="12500">
                <a:solidFill>
                  <a:srgbClr val="FFFAEF"/>
                </a:solidFill>
                <a:latin typeface="Fredoka One" panose="0200000000000000000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850525"/>
              <a:ext cx="20740121" cy="1972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Overpass" panose="00000500000000000000"/>
                </a:rPr>
                <a:t>KHAIRUNNISA (NAR.090.376.22.AR)</a:t>
              </a:r>
              <a:endParaRPr lang="en-US" sz="4100">
                <a:solidFill>
                  <a:srgbClr val="FFFAEF"/>
                </a:solidFill>
                <a:latin typeface="Overpass" panose="00000500000000000000"/>
              </a:endParaRPr>
            </a:p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Overpass" panose="00000500000000000000"/>
                </a:rPr>
                <a:t>SELAMAT (NAR.093.375.22.AR)</a:t>
              </a:r>
              <a:endParaRPr lang="en-US" sz="4100">
                <a:solidFill>
                  <a:srgbClr val="FFFAEF"/>
                </a:solidFill>
                <a:latin typeface="Overpass" panose="00000500000000000000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1"/>
          <a:srcRect l="64771" t="21970"/>
          <a:stretch>
            <a:fillRect/>
          </a:stretch>
        </p:blipFill>
        <p:spPr>
          <a:xfrm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id="11" name="Freeform 11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l="l" t="t" r="r" b="b"/>
              <a:pathLst>
                <a:path w="2128209" h="434340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4421807" y="3526887"/>
            <a:ext cx="9444385" cy="3233226"/>
            <a:chOff x="0" y="0"/>
            <a:chExt cx="12592514" cy="4310968"/>
          </a:xfrm>
        </p:grpSpPr>
        <p:sp>
          <p:nvSpPr>
            <p:cNvPr id="4" name="TextBox 4"/>
            <p:cNvSpPr txBox="1"/>
            <p:nvPr/>
          </p:nvSpPr>
          <p:spPr>
            <a:xfrm>
              <a:off x="0" y="-4233"/>
              <a:ext cx="12592514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Fredoka One" panose="02000000000000000000"/>
                </a:rPr>
                <a:t>Sekian dan </a:t>
              </a:r>
              <a:r>
                <a:rPr lang="en-US" sz="9000">
                  <a:solidFill>
                    <a:srgbClr val="000000"/>
                  </a:solidFill>
                  <a:latin typeface="Fredoka One" panose="02000000000000000000"/>
                </a:rPr>
                <a:t>Terima kasih!</a:t>
              </a:r>
              <a:endParaRPr lang="en-US" sz="9000">
                <a:solidFill>
                  <a:srgbClr val="000000"/>
                </a:solidFill>
                <a:latin typeface="Fredoka One" panose="020000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62777"/>
              <a:ext cx="12592514" cy="352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000000"/>
                  </a:solidFill>
                  <a:latin typeface="Overpass" panose="00000500000000000000"/>
                </a:rPr>
                <a:t>gausah tanya tanya</a:t>
              </a:r>
              <a:endParaRPr lang="en-US" sz="1500">
                <a:solidFill>
                  <a:srgbClr val="000000"/>
                </a:solidFill>
                <a:latin typeface="Overpass" panose="0000050000000000000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8925" y="3283170"/>
            <a:ext cx="11810151" cy="411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 panose="02000000000000000000"/>
              </a:rPr>
              <a:t>Rancangan program kerja unit kajian kepramukaan?</a:t>
            </a:r>
            <a:endParaRPr lang="en-US" sz="9000">
              <a:solidFill>
                <a:srgbClr val="000000"/>
              </a:solidFill>
              <a:latin typeface="Fredoka One" panose="0200000000000000000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925457" cy="47006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2927178">
            <a:off x="2119528" y="-963026"/>
            <a:ext cx="12725595" cy="142058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73312">
            <a:off x="7975567" y="3035514"/>
            <a:ext cx="11748976" cy="11578082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0" y="4717277"/>
            <a:ext cx="2284281" cy="2231410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t="-1211" b="-121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9144000" y="3500580"/>
            <a:ext cx="2126401" cy="2077184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t="-22804" b="-22804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9144000" y="6252737"/>
            <a:ext cx="2126401" cy="2077184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t="-22976" b="-2297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399394" y="5086350"/>
            <a:ext cx="6082932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Fredoka One" panose="02000000000000000000"/>
              </a:rPr>
              <a:t>Diskusi &amp; mengkaji bersama</a:t>
            </a:r>
            <a:endParaRPr lang="en-US" sz="5000">
              <a:solidFill>
                <a:srgbClr val="000000"/>
              </a:solidFill>
              <a:latin typeface="Fredoka One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84281" y="6473284"/>
            <a:ext cx="476673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3806976" y="272415"/>
            <a:ext cx="10674048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8625">
                <a:solidFill>
                  <a:srgbClr val="000000"/>
                </a:solidFill>
                <a:latin typeface="Fredoka One" panose="02000000000000000000"/>
              </a:rPr>
              <a:t>Program kerja jangka panjang</a:t>
            </a:r>
            <a:endParaRPr lang="en-US" sz="8625">
              <a:solidFill>
                <a:srgbClr val="000000"/>
              </a:solidFill>
              <a:latin typeface="Fredoka One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88760" y="4267200"/>
            <a:ext cx="6529038" cy="327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Fredoka One" panose="02000000000000000000"/>
              </a:rPr>
              <a:t>Pengisian SKU Penegak bantara, laksana, pandega &amp; pengisian SKK</a:t>
            </a:r>
            <a:endParaRPr lang="en-US" sz="5000">
              <a:solidFill>
                <a:srgbClr val="000000"/>
              </a:solidFill>
              <a:latin typeface="Fredoka One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70477" t="23497"/>
          <a:stretch>
            <a:fillRect/>
          </a:stretch>
        </p:blipFill>
        <p:spPr>
          <a:xfrm rot="-5400000" flipH="1">
            <a:off x="12514025" y="4513025"/>
            <a:ext cx="3215480" cy="833247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1143850" y="2686162"/>
            <a:ext cx="1180557" cy="118055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8A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0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4800461" y="221747"/>
            <a:ext cx="2306611" cy="23066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8AA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143850" y="6119554"/>
            <a:ext cx="1180557" cy="118055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8AA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5953766" y="527162"/>
            <a:ext cx="2611067" cy="261106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8A1A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143850" y="4687348"/>
            <a:ext cx="1180557" cy="118055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8AA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65758" y="527162"/>
            <a:ext cx="1732224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 panose="02000000000000000000"/>
              </a:rPr>
              <a:t>Program kerja jangka pendek</a:t>
            </a:r>
            <a:endParaRPr lang="en-US" sz="9000">
              <a:solidFill>
                <a:srgbClr val="000000"/>
              </a:solidFill>
              <a:latin typeface="Fredoka One" panose="020000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367897" y="2581387"/>
            <a:ext cx="987791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 panose="020B0806030504020204"/>
              </a:rPr>
              <a:t>Penggunaan seragam pramuka</a:t>
            </a:r>
            <a:endParaRPr lang="en-US" sz="5000">
              <a:solidFill>
                <a:srgbClr val="000000"/>
              </a:solidFill>
              <a:latin typeface="Open Sans Bold" panose="020B0806030504020204"/>
            </a:endParaRPr>
          </a:p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 panose="020B0806030504020204"/>
              </a:rPr>
              <a:t>sesuai aturan</a:t>
            </a:r>
            <a:endParaRPr lang="en-US" sz="5000">
              <a:solidFill>
                <a:srgbClr val="000000"/>
              </a:solidFill>
              <a:latin typeface="Open Sans Bold" panose="020B080603050402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67897" y="4837566"/>
            <a:ext cx="1116552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 panose="020B0806030504020204"/>
              </a:rPr>
              <a:t>Pelatihan mengajar di gugus depan</a:t>
            </a:r>
            <a:endParaRPr lang="en-US" sz="5000">
              <a:solidFill>
                <a:srgbClr val="000000"/>
              </a:solidFill>
              <a:latin typeface="Open Sans Bold" panose="020B0806030504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367897" y="6207920"/>
            <a:ext cx="1534623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 panose="020B0806030504020204"/>
              </a:rPr>
              <a:t>Penerapan penggunaan wing &amp; bintang tahunan</a:t>
            </a:r>
            <a:endParaRPr lang="en-US" sz="5000">
              <a:solidFill>
                <a:srgbClr val="000000"/>
              </a:solidFill>
              <a:latin typeface="Open Sans Bold" panose="020B0806030504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324408" y="7740638"/>
            <a:ext cx="1589224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 panose="020B0806030504020204"/>
              </a:rPr>
              <a:t>Pelantikan penegak bantara laksana dan pandega</a:t>
            </a:r>
            <a:endParaRPr lang="en-US" sz="5000">
              <a:solidFill>
                <a:srgbClr val="000000"/>
              </a:solidFill>
              <a:latin typeface="Open Sans Bold" panose="020B0806030504020204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143850" y="7498703"/>
            <a:ext cx="1180557" cy="118055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8AA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27699" y="3110466"/>
            <a:ext cx="6387302" cy="6147834"/>
            <a:chOff x="30480" y="591820"/>
            <a:chExt cx="12736830" cy="12259310"/>
          </a:xfrm>
        </p:grpSpPr>
        <p:sp>
          <p:nvSpPr>
            <p:cNvPr id="3" name="Freeform 3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1"/>
              <a:stretch>
                <a:fillRect l="-243" t="-5134" r="243" b="-48314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75894" y="4122960"/>
            <a:ext cx="10117219" cy="600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000000"/>
                </a:solidFill>
                <a:latin typeface="Overpass" panose="00000500000000000000"/>
              </a:rPr>
              <a:t>Mengkaji sambil berdiskusi mengenai aturan aturan gerakan pramuka yang sesuai dengan undang undang.</a:t>
            </a:r>
            <a:endParaRPr lang="en-US" sz="4000">
              <a:solidFill>
                <a:srgbClr val="000000"/>
              </a:solidFill>
              <a:latin typeface="Overpass" panose="00000500000000000000"/>
            </a:endParaRPr>
          </a:p>
          <a:p>
            <a:pPr>
              <a:lnSpc>
                <a:spcPts val="5200"/>
              </a:lnSpc>
            </a:pPr>
          </a:p>
          <a:p>
            <a:pPr>
              <a:lnSpc>
                <a:spcPts val="5200"/>
              </a:lnSpc>
            </a:pPr>
            <a:r>
              <a:rPr lang="en-US" sz="4000">
                <a:solidFill>
                  <a:srgbClr val="000000"/>
                </a:solidFill>
                <a:latin typeface="Overpass" panose="00000500000000000000"/>
              </a:rPr>
              <a:t>Sasaran : Anggota pramuka UNISKA MAB</a:t>
            </a:r>
            <a:endParaRPr lang="en-US" sz="4000">
              <a:solidFill>
                <a:srgbClr val="000000"/>
              </a:solidFill>
              <a:latin typeface="Overpass" panose="00000500000000000000"/>
            </a:endParaRPr>
          </a:p>
          <a:p>
            <a:pPr>
              <a:lnSpc>
                <a:spcPts val="5200"/>
              </a:lnSpc>
            </a:pPr>
            <a:r>
              <a:rPr lang="en-US" sz="4000">
                <a:solidFill>
                  <a:srgbClr val="000000"/>
                </a:solidFill>
                <a:latin typeface="Overpass" panose="00000500000000000000"/>
              </a:rPr>
              <a:t>Target pelaksanaan : 1-3 bulan 1× </a:t>
            </a:r>
            <a:endParaRPr lang="en-US" sz="4000">
              <a:solidFill>
                <a:srgbClr val="000000"/>
              </a:solidFill>
              <a:latin typeface="Overpass" panose="00000500000000000000"/>
            </a:endParaRPr>
          </a:p>
          <a:p>
            <a:pPr>
              <a:lnSpc>
                <a:spcPts val="5200"/>
              </a:lnSpc>
            </a:pPr>
            <a:r>
              <a:rPr lang="en-US" sz="4000">
                <a:solidFill>
                  <a:srgbClr val="000000"/>
                </a:solidFill>
                <a:latin typeface="Overpass" panose="00000500000000000000"/>
              </a:rPr>
              <a:t>Pencapaian : Mengetahui dan menerapkan hal-hal yang sebelumnya belum sesuai aturan.</a:t>
            </a:r>
            <a:endParaRPr lang="en-US" sz="4000">
              <a:solidFill>
                <a:srgbClr val="000000"/>
              </a:solidFill>
              <a:latin typeface="Overpass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75894" y="1028700"/>
            <a:ext cx="13132795" cy="305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25"/>
              </a:lnSpc>
            </a:pPr>
            <a:r>
              <a:rPr lang="en-US" sz="10020">
                <a:solidFill>
                  <a:srgbClr val="000000"/>
                </a:solidFill>
                <a:latin typeface="Fredoka One" panose="02000000000000000000"/>
              </a:rPr>
              <a:t>Diskusi &amp;</a:t>
            </a:r>
            <a:endParaRPr lang="en-US" sz="10020">
              <a:solidFill>
                <a:srgbClr val="000000"/>
              </a:solidFill>
              <a:latin typeface="Fredoka One" panose="02000000000000000000"/>
            </a:endParaRPr>
          </a:p>
          <a:p>
            <a:pPr>
              <a:lnSpc>
                <a:spcPts val="12025"/>
              </a:lnSpc>
            </a:pPr>
            <a:r>
              <a:rPr lang="en-US" sz="10020">
                <a:solidFill>
                  <a:srgbClr val="000000"/>
                </a:solidFill>
                <a:latin typeface="Fredoka One" panose="02000000000000000000"/>
              </a:rPr>
              <a:t>mengkaji bersama</a:t>
            </a:r>
            <a:endParaRPr lang="en-US" sz="10020">
              <a:solidFill>
                <a:srgbClr val="000000"/>
              </a:solidFill>
              <a:latin typeface="Fredoka One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4537663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Fredoka One" panose="02000000000000000000"/>
              </a:rPr>
              <a:t>Pengisian SKU bantara, laksana, pandega &amp; SKK</a:t>
            </a:r>
            <a:r>
              <a:rPr lang="en-US" sz="7500">
                <a:solidFill>
                  <a:srgbClr val="000000"/>
                </a:solidFill>
                <a:latin typeface="Fredoka One" panose="02000000000000000000"/>
              </a:rPr>
              <a:t> </a:t>
            </a:r>
            <a:endParaRPr lang="en-US" sz="7500">
              <a:solidFill>
                <a:srgbClr val="000000"/>
              </a:solidFill>
              <a:latin typeface="Fredoka One" panose="0200000000000000000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-8937396">
            <a:off x="7972009" y="5738077"/>
            <a:ext cx="8964268" cy="850658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1028700" y="3314700"/>
            <a:ext cx="9674940" cy="4667735"/>
            <a:chOff x="0" y="0"/>
            <a:chExt cx="12899921" cy="6223647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9623243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22314"/>
              <a:ext cx="12899921" cy="533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sz="4000">
                  <a:solidFill>
                    <a:srgbClr val="000000"/>
                  </a:solidFill>
                  <a:latin typeface="Overpass" panose="00000500000000000000"/>
                </a:rPr>
                <a:t>Sasaran : anggota pramuka UNISKA MAB</a:t>
              </a:r>
              <a:endParaRPr lang="en-US" sz="4000">
                <a:solidFill>
                  <a:srgbClr val="000000"/>
                </a:solidFill>
                <a:latin typeface="Overpass" panose="00000500000000000000"/>
              </a:endParaRPr>
            </a:p>
            <a:p>
              <a:pPr>
                <a:lnSpc>
                  <a:spcPts val="5200"/>
                </a:lnSpc>
              </a:pPr>
              <a:r>
                <a:rPr lang="en-US" sz="4000">
                  <a:solidFill>
                    <a:srgbClr val="000000"/>
                  </a:solidFill>
                  <a:latin typeface="Overpass" panose="00000500000000000000"/>
                </a:rPr>
                <a:t>Target pelaksanaan : April 2023</a:t>
              </a:r>
              <a:endParaRPr lang="en-US" sz="4000">
                <a:solidFill>
                  <a:srgbClr val="000000"/>
                </a:solidFill>
                <a:latin typeface="Overpass" panose="00000500000000000000"/>
              </a:endParaRPr>
            </a:p>
            <a:p>
              <a:pPr>
                <a:lnSpc>
                  <a:spcPts val="5200"/>
                </a:lnSpc>
              </a:pPr>
              <a:r>
                <a:rPr lang="en-US" sz="4000">
                  <a:solidFill>
                    <a:srgbClr val="000000"/>
                  </a:solidFill>
                  <a:latin typeface="Overpass" panose="00000500000000000000"/>
                </a:rPr>
                <a:t>Pencapaian : anggota menyelesaikan SKU &amp; SKK serta menggunakan TKU dan TKK sesuai yang dikerjakannya.</a:t>
              </a:r>
              <a:endParaRPr lang="en-US" sz="4000">
                <a:solidFill>
                  <a:srgbClr val="000000"/>
                </a:solidFill>
                <a:latin typeface="Overpass" panose="00000500000000000000"/>
              </a:endParaRPr>
            </a:p>
            <a:p>
              <a:pPr>
                <a:lnSpc>
                  <a:spcPts val="5200"/>
                </a:lnSpc>
              </a:p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76060">
            <a:off x="12219516" y="-1981356"/>
            <a:ext cx="8338090" cy="7254138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10703640" y="2735890"/>
            <a:ext cx="6387302" cy="6147834"/>
            <a:chOff x="30480" y="591820"/>
            <a:chExt cx="12736830" cy="12259310"/>
          </a:xfrm>
        </p:grpSpPr>
        <p:sp>
          <p:nvSpPr>
            <p:cNvPr id="9" name="Freeform 9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t="-4297" b="-4297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r="64034" b="46739"/>
          <a:stretch>
            <a:fillRect/>
          </a:stretch>
        </p:blipFill>
        <p:spPr>
          <a:xfrm rot="-5400000" flipH="1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l="64771" t="21970"/>
          <a:stretch>
            <a:fillRect/>
          </a:stretch>
        </p:blipFill>
        <p:spPr>
          <a:xfrm rot="5400000">
            <a:off x="3124630" y="2018870"/>
            <a:ext cx="5143500" cy="11392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6799">
            <a:off x="9736550" y="-2506878"/>
            <a:ext cx="11406363" cy="992353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1220651" y="1414381"/>
            <a:ext cx="7676679" cy="4530282"/>
            <a:chOff x="0" y="0"/>
            <a:chExt cx="10235572" cy="6040376"/>
          </a:xfrm>
        </p:grpSpPr>
        <p:sp>
          <p:nvSpPr>
            <p:cNvPr id="6" name="TextBox 6"/>
            <p:cNvSpPr txBox="1"/>
            <p:nvPr/>
          </p:nvSpPr>
          <p:spPr>
            <a:xfrm>
              <a:off x="0" y="1854668"/>
              <a:ext cx="10235572" cy="401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AEF"/>
                  </a:solidFill>
                  <a:latin typeface="Overpass" panose="00000500000000000000"/>
                </a:rPr>
                <a:t>Sasaran : anggota pramuka UNISKA MAB</a:t>
              </a:r>
              <a:endParaRPr lang="en-US" sz="3000">
                <a:solidFill>
                  <a:srgbClr val="FFFAEF"/>
                </a:solidFill>
                <a:latin typeface="Overpass" panose="00000500000000000000"/>
              </a:endParaRP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AEF"/>
                  </a:solidFill>
                  <a:latin typeface="Overpass" panose="00000500000000000000"/>
                </a:rPr>
                <a:t>Target pelaksanaan : Maret 2023</a:t>
              </a:r>
              <a:endParaRPr lang="en-US" sz="3000">
                <a:solidFill>
                  <a:srgbClr val="FFFAEF"/>
                </a:solidFill>
                <a:latin typeface="Overpass" panose="00000500000000000000"/>
              </a:endParaRP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AEF"/>
                  </a:solidFill>
                  <a:latin typeface="Overpass" panose="00000500000000000000"/>
                </a:rPr>
                <a:t>Pencapaian : anggota menggunakan pakaian SNI, menggunakan jilbab dengan warna yang telah ditentukan dan menggunakan pantofel saat mengenakan PDH.</a:t>
              </a:r>
              <a:endParaRPr lang="en-US" sz="3000">
                <a:solidFill>
                  <a:srgbClr val="FFFAEF"/>
                </a:solidFill>
                <a:latin typeface="Overpass" panose="000005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235572" cy="1542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Fredoka One" panose="02000000000000000000"/>
                </a:rPr>
                <a:t>Penggunaan seragam pramuka sesuai aturan</a:t>
              </a:r>
              <a:endParaRPr lang="en-US" sz="3600">
                <a:solidFill>
                  <a:srgbClr val="FFFAEF"/>
                </a:solidFill>
                <a:latin typeface="Fredoka One" panose="0200000000000000000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0225243" y="1414381"/>
            <a:ext cx="7676679" cy="3903537"/>
            <a:chOff x="0" y="0"/>
            <a:chExt cx="10235572" cy="520471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0235572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Fredoka One" panose="02000000000000000000"/>
                </a:rPr>
                <a:t>Pelatihan mengajar gugus depan</a:t>
              </a:r>
              <a:endParaRPr lang="en-US" sz="3600">
                <a:solidFill>
                  <a:srgbClr val="FFFAEF"/>
                </a:solidFill>
                <a:latin typeface="Fredoka One" panose="020000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67268"/>
              <a:ext cx="10235572" cy="401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AEF"/>
                  </a:solidFill>
                  <a:latin typeface="Overpass" panose="00000500000000000000"/>
                </a:rPr>
                <a:t>Sasaran : anggota pramuka UNISKA MAB</a:t>
              </a:r>
              <a:endParaRPr lang="en-US" sz="3000">
                <a:solidFill>
                  <a:srgbClr val="FFFAEF"/>
                </a:solidFill>
                <a:latin typeface="Overpass" panose="00000500000000000000"/>
              </a:endParaRP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AEF"/>
                  </a:solidFill>
                  <a:latin typeface="Overpass" panose="00000500000000000000"/>
                </a:rPr>
                <a:t>Target Pelaksanaan : Februari 2022</a:t>
              </a:r>
              <a:endParaRPr lang="en-US" sz="3000">
                <a:solidFill>
                  <a:srgbClr val="FFFAEF"/>
                </a:solidFill>
                <a:latin typeface="Overpass" panose="00000500000000000000"/>
              </a:endParaRP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AEF"/>
                  </a:solidFill>
                  <a:latin typeface="Overpass" panose="00000500000000000000"/>
                </a:rPr>
                <a:t>Pencapaian : mengetahui tatacara dan silabus (aturan) mengajar di gugus depan kemudian menerapkan dengan mengajar di gugus depan.</a:t>
              </a:r>
              <a:endParaRPr lang="en-US" sz="3000">
                <a:solidFill>
                  <a:srgbClr val="FFFAEF"/>
                </a:solidFill>
                <a:latin typeface="Overpass" panose="0000050000000000000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220651" y="6043944"/>
            <a:ext cx="8115300" cy="4039004"/>
            <a:chOff x="0" y="0"/>
            <a:chExt cx="10820400" cy="538533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10820400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Fredoka One" panose="02000000000000000000"/>
                </a:rPr>
                <a:t>Penerapan penggunaan wing</a:t>
              </a:r>
              <a:endParaRPr lang="en-US" sz="3600">
                <a:solidFill>
                  <a:srgbClr val="FFFAEF"/>
                </a:solidFill>
                <a:latin typeface="Fredoka One" panose="020000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67268"/>
              <a:ext cx="10820400" cy="401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AEF"/>
                  </a:solidFill>
                  <a:latin typeface="Overpass" panose="00000500000000000000"/>
                </a:rPr>
                <a:t>Sasaran : anggota yang telah mengikuti pengembaraan</a:t>
              </a:r>
              <a:endParaRPr lang="en-US" sz="3000">
                <a:solidFill>
                  <a:srgbClr val="FFFAEF"/>
                </a:solidFill>
                <a:latin typeface="Overpass" panose="00000500000000000000"/>
              </a:endParaRP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AEF"/>
                  </a:solidFill>
                  <a:latin typeface="Overpass" panose="00000500000000000000"/>
                </a:rPr>
                <a:t>Target pelaksanaan : Februari 2023</a:t>
              </a:r>
              <a:endParaRPr lang="en-US" sz="3000">
                <a:solidFill>
                  <a:srgbClr val="FFFAEF"/>
                </a:solidFill>
                <a:latin typeface="Overpass" panose="00000500000000000000"/>
              </a:endParaRP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AEF"/>
                  </a:solidFill>
                  <a:latin typeface="Overpass" panose="00000500000000000000"/>
                </a:rPr>
                <a:t>Pencapaian : anggota yang telah mengikuti PBK dapat menggunakan wing tapak merah sebagai tanda penghargaan.</a:t>
              </a:r>
              <a:endParaRPr lang="en-US" sz="3000">
                <a:solidFill>
                  <a:srgbClr val="FFFAEF"/>
                </a:solidFill>
                <a:latin typeface="Overpass" panose="00000500000000000000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495" y="1414381"/>
            <a:ext cx="832486" cy="86207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97329" y="1414381"/>
            <a:ext cx="661164" cy="62960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495" y="6043944"/>
            <a:ext cx="658195" cy="6450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315086" y="864818"/>
            <a:ext cx="7339367" cy="2934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flipH="1">
            <a:off x="1201884" y="6886423"/>
            <a:ext cx="7452569" cy="29794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-10800000">
            <a:off x="1201884" y="3678016"/>
            <a:ext cx="7331412" cy="29309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44000" y="3798965"/>
            <a:ext cx="7970712" cy="411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 panose="02000000000000000000"/>
              </a:rPr>
              <a:t>Pemerolehan bintang tahunan</a:t>
            </a:r>
            <a:endParaRPr lang="en-US" sz="9000">
              <a:solidFill>
                <a:srgbClr val="000000"/>
              </a:solidFill>
              <a:latin typeface="Fredoka One" panose="020000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2093713" y="1030861"/>
            <a:ext cx="6012312" cy="2285931"/>
            <a:chOff x="0" y="0"/>
            <a:chExt cx="8016416" cy="3047908"/>
          </a:xfrm>
        </p:grpSpPr>
        <p:sp>
          <p:nvSpPr>
            <p:cNvPr id="8" name="TextBox 8"/>
            <p:cNvSpPr txBox="1"/>
            <p:nvPr/>
          </p:nvSpPr>
          <p:spPr>
            <a:xfrm>
              <a:off x="0" y="1048081"/>
              <a:ext cx="8016416" cy="2018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verpass" panose="00000500000000000000"/>
                </a:rPr>
                <a:t>Pemerolehan bintang tahunan dilihat dari kehadiran dan keaktivan anggota dalam kegiatan yang telah disusun oleh dewan racana (dilihat melalui daftar hadir anggota).</a:t>
              </a:r>
              <a:endParaRPr lang="en-US" sz="2300">
                <a:solidFill>
                  <a:srgbClr val="000000"/>
                </a:solidFill>
                <a:latin typeface="Overpass" panose="000005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9704"/>
              <a:ext cx="8016416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 panose="02000000000000000000"/>
                </a:rPr>
                <a:t>Bagaimana caranya?</a:t>
              </a:r>
              <a:endParaRPr lang="en-US" sz="3600">
                <a:solidFill>
                  <a:srgbClr val="000000"/>
                </a:solidFill>
                <a:latin typeface="Fredoka One" panose="020000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2003213" y="4509354"/>
            <a:ext cx="6102812" cy="1542981"/>
            <a:chOff x="0" y="0"/>
            <a:chExt cx="8137083" cy="205730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48081"/>
              <a:ext cx="8137083" cy="1027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verpass" panose="00000500000000000000"/>
                </a:rPr>
                <a:t>sasaran : anggota pramuka UNISKA MAB </a:t>
              </a:r>
              <a:endParaRPr lang="en-US" sz="2300">
                <a:solidFill>
                  <a:srgbClr val="000000"/>
                </a:solidFill>
                <a:latin typeface="Overpass" panose="00000500000000000000"/>
              </a:endParaRP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verpass" panose="00000500000000000000"/>
                </a:rPr>
                <a:t>Target pelaksanaan : akhir kepengurusan</a:t>
              </a:r>
              <a:endParaRPr lang="en-US" sz="2300">
                <a:solidFill>
                  <a:srgbClr val="000000"/>
                </a:solidFill>
                <a:latin typeface="Overpass" panose="0000050000000000000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9704"/>
              <a:ext cx="8137083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 panose="02000000000000000000"/>
                </a:rPr>
                <a:t>sasaran &amp; target</a:t>
              </a:r>
              <a:endParaRPr lang="en-US" sz="3600">
                <a:solidFill>
                  <a:srgbClr val="000000"/>
                </a:solidFill>
                <a:latin typeface="Fredoka One" panose="020000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2066244" y="7143819"/>
            <a:ext cx="5976750" cy="2285931"/>
            <a:chOff x="0" y="0"/>
            <a:chExt cx="7969000" cy="304790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48081"/>
              <a:ext cx="7969000" cy="2018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verpass" panose="00000500000000000000"/>
                </a:rPr>
                <a:t>anggota yang aktif mendapatkan tanda penghargaan berupa bintang tahunan yang akan diberikan saat pelantikan dewan pengurus berikutnya</a:t>
              </a:r>
              <a:endParaRPr lang="en-US" sz="2300">
                <a:solidFill>
                  <a:srgbClr val="000000"/>
                </a:solidFill>
                <a:latin typeface="Overpass" panose="0000050000000000000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9704"/>
              <a:ext cx="7969000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 panose="02000000000000000000"/>
                </a:rPr>
                <a:t>pencapaian</a:t>
              </a:r>
              <a:endParaRPr lang="en-US" sz="3600">
                <a:solidFill>
                  <a:srgbClr val="000000"/>
                </a:solidFill>
                <a:latin typeface="Fredoka One" panose="0200000000000000000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62989" t="67035"/>
          <a:stretch>
            <a:fillRect/>
          </a:stretch>
        </p:blipFill>
        <p:spPr>
          <a:xfrm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 rot="0">
            <a:off x="360892" y="2843324"/>
            <a:ext cx="6415001" cy="6414976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922" b="-9264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775894" y="4780185"/>
            <a:ext cx="10117219" cy="469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000000"/>
                </a:solidFill>
                <a:latin typeface="Overpass" panose="00000500000000000000"/>
              </a:rPr>
              <a:t>Melaksanakan sejenis longmarch sebagai rangkaian pelantikan.</a:t>
            </a:r>
            <a:endParaRPr lang="en-US" sz="4000">
              <a:solidFill>
                <a:srgbClr val="000000"/>
              </a:solidFill>
              <a:latin typeface="Overpass" panose="00000500000000000000"/>
            </a:endParaRPr>
          </a:p>
          <a:p>
            <a:pPr>
              <a:lnSpc>
                <a:spcPts val="5200"/>
              </a:lnSpc>
            </a:pPr>
            <a:r>
              <a:rPr lang="en-US" sz="4000">
                <a:solidFill>
                  <a:srgbClr val="000000"/>
                </a:solidFill>
                <a:latin typeface="Overpass" panose="00000500000000000000"/>
              </a:rPr>
              <a:t>Sasaran : Anggota pramuka UNISKA MAB</a:t>
            </a:r>
            <a:endParaRPr lang="en-US" sz="4000">
              <a:solidFill>
                <a:srgbClr val="000000"/>
              </a:solidFill>
              <a:latin typeface="Overpass" panose="00000500000000000000"/>
            </a:endParaRPr>
          </a:p>
          <a:p>
            <a:pPr>
              <a:lnSpc>
                <a:spcPts val="5200"/>
              </a:lnSpc>
            </a:pPr>
            <a:r>
              <a:rPr lang="en-US" sz="4000">
                <a:solidFill>
                  <a:srgbClr val="000000"/>
                </a:solidFill>
                <a:latin typeface="Overpass" panose="00000500000000000000"/>
              </a:rPr>
              <a:t>Target pelaksanaan : Mei 2023 </a:t>
            </a:r>
            <a:endParaRPr lang="en-US" sz="4000">
              <a:solidFill>
                <a:srgbClr val="000000"/>
              </a:solidFill>
              <a:latin typeface="Overpass" panose="00000500000000000000"/>
            </a:endParaRPr>
          </a:p>
          <a:p>
            <a:pPr>
              <a:lnSpc>
                <a:spcPts val="5200"/>
              </a:lnSpc>
            </a:pPr>
            <a:r>
              <a:rPr lang="en-US" sz="4000">
                <a:solidFill>
                  <a:srgbClr val="000000"/>
                </a:solidFill>
                <a:latin typeface="Overpass" panose="00000500000000000000"/>
              </a:rPr>
              <a:t>Pencapaian : anggota yang telah menyelesaikan SKK nya dapat dilantik secara resmi.</a:t>
            </a:r>
            <a:endParaRPr lang="en-US" sz="4000">
              <a:solidFill>
                <a:srgbClr val="000000"/>
              </a:solidFill>
              <a:latin typeface="Overpass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75894" y="636406"/>
            <a:ext cx="13132795" cy="384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Fredoka One" panose="02000000000000000000"/>
              </a:rPr>
              <a:t>Pelantikan penegak bantara, laksana &amp; pandega</a:t>
            </a:r>
            <a:endParaRPr lang="en-US" sz="8500">
              <a:solidFill>
                <a:srgbClr val="000000"/>
              </a:solidFill>
              <a:latin typeface="Fredoka One" panose="020000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2362</Words>
  <Application>WPS Presentation</Application>
  <PresentationFormat>On-screen Show (4:3)</PresentationFormat>
  <Paragraphs>84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Fredoka One</vt:lpstr>
      <vt:lpstr>Overpass</vt:lpstr>
      <vt:lpstr>Open Sans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Pendidikan Tugas Kelompok Animasi Pola Abstrak Ungu dan Hijau</dc:title>
  <dc:creator/>
  <cp:lastModifiedBy>IFA</cp:lastModifiedBy>
  <cp:revision>2</cp:revision>
  <dcterms:created xsi:type="dcterms:W3CDTF">2006-08-16T00:00:00Z</dcterms:created>
  <dcterms:modified xsi:type="dcterms:W3CDTF">2022-12-23T09:30:07Z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D6C5FBB3599F4E269918D1183B083F5B</vt:lpwstr>
  </property>
  <property fmtid="{D5CDD505-2E9C-101B-9397-08002B2CF9AE}" pid="3" name="KSOProductBuildVer">
    <vt:lpwstr>1033-11.2.0.11440</vt:lpwstr>
  </property>
</Properties>
</file>